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9"/>
  </p:notesMasterIdLst>
  <p:handoutMasterIdLst>
    <p:handoutMasterId r:id="rId20"/>
  </p:handoutMasterIdLst>
  <p:sldIdLst>
    <p:sldId id="257" r:id="rId2"/>
    <p:sldId id="267" r:id="rId3"/>
    <p:sldId id="265" r:id="rId4"/>
    <p:sldId id="261" r:id="rId5"/>
    <p:sldId id="282" r:id="rId6"/>
    <p:sldId id="266" r:id="rId7"/>
    <p:sldId id="281" r:id="rId8"/>
    <p:sldId id="284" r:id="rId9"/>
    <p:sldId id="271" r:id="rId10"/>
    <p:sldId id="275" r:id="rId11"/>
    <p:sldId id="273" r:id="rId12"/>
    <p:sldId id="274" r:id="rId13"/>
    <p:sldId id="276" r:id="rId14"/>
    <p:sldId id="279" r:id="rId15"/>
    <p:sldId id="280" r:id="rId16"/>
    <p:sldId id="277" r:id="rId17"/>
    <p:sldId id="269"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5761" autoAdjust="0"/>
  </p:normalViewPr>
  <p:slideViewPr>
    <p:cSldViewPr snapToGrid="0">
      <p:cViewPr varScale="1">
        <p:scale>
          <a:sx n="94" d="100"/>
          <a:sy n="94" d="100"/>
        </p:scale>
        <p:origin x="1036" y="5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11/22/2023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11/22/2023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1024195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above table shows the mean values of the attributes for each cluster</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976252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dirty="0">
                <a:solidFill>
                  <a:srgbClr val="374151"/>
                </a:solidFill>
                <a:effectLst/>
                <a:latin typeface="Lato" panose="020F0502020204030203" pitchFamily="34" charset="0"/>
                <a:ea typeface="Lato" panose="020F0502020204030203" pitchFamily="34" charset="0"/>
                <a:cs typeface="Lato" panose="020F0502020204030203" pitchFamily="34" charset="0"/>
              </a:rPr>
              <a:t>From that, we reach the following conclusions</a:t>
            </a:r>
          </a:p>
          <a:p>
            <a:r>
              <a:rPr lang="en-US" sz="2000" dirty="0">
                <a:latin typeface="Lato" panose="020F0502020204030203" pitchFamily="34" charset="0"/>
                <a:ea typeface="Lato" panose="020F0502020204030203" pitchFamily="34" charset="0"/>
                <a:cs typeface="Lato" panose="020F0502020204030203" pitchFamily="34" charset="0"/>
              </a:rPr>
              <a:t>Cluster 0: This cluster </a:t>
            </a:r>
            <a:r>
              <a:rPr lang="en-US" sz="2000">
                <a:latin typeface="Lato" panose="020F0502020204030203" pitchFamily="34" charset="0"/>
                <a:ea typeface="Lato" panose="020F0502020204030203" pitchFamily="34" charset="0"/>
                <a:cs typeface="Lato" panose="020F0502020204030203" pitchFamily="34" charset="0"/>
              </a:rPr>
              <a:t>consists of</a:t>
            </a:r>
            <a:endParaRPr lang="vi-VN" sz="2000" dirty="0">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194564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Cluster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The business needs to conduct surveys to find out why customers do not return for repeat purchases and suggest improvements instead of relying on extensive discount and promotion programs to avoid budget wastage.</a:t>
            </a:r>
            <a:endParaRPr lang="en-US" sz="1200" b="0" i="0" dirty="0">
              <a:solidFill>
                <a:srgbClr val="37415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latin typeface="Lato" panose="020F0502020204030203" pitchFamily="34" charset="0"/>
                <a:ea typeface="Lato" panose="020F0502020204030203" pitchFamily="34" charset="0"/>
                <a:cs typeface="Lato" panose="020F0502020204030203" pitchFamily="34" charset="0"/>
              </a:rPr>
              <a:t>Cluster 1: </a:t>
            </a:r>
            <a:br>
              <a:rPr lang="en-US" dirty="0"/>
            </a:br>
            <a:r>
              <a:rPr lang="en-US" b="0" i="0" dirty="0">
                <a:solidFill>
                  <a:srgbClr val="374151"/>
                </a:solidFill>
                <a:effectLst/>
                <a:latin typeface="Söhne"/>
              </a:rPr>
              <a:t>These customers are usually not easy to re-engage. The business can implement short-term promotions via email, such as discounts or gifts, to try to win them back.</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806045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Cluster 2: Champions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This customer group already has a high level of trust and commitment to the brand; the business doesn't need to attract them through discount promotions. Instead, the business can encourage these customers to return more frequently by offering a </a:t>
            </a:r>
            <a:r>
              <a:rPr lang="en-US" b="0" i="0" dirty="0" err="1">
                <a:solidFill>
                  <a:srgbClr val="374151"/>
                </a:solidFill>
                <a:effectLst/>
                <a:latin typeface="Söhne"/>
              </a:rPr>
              <a:t>vip</a:t>
            </a:r>
            <a:r>
              <a:rPr lang="en-US" b="0" i="0" dirty="0">
                <a:solidFill>
                  <a:srgbClr val="374151"/>
                </a:solidFill>
                <a:effectLst/>
                <a:latin typeface="Söhne"/>
              </a:rPr>
              <a:t> member program.</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52715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Cluster 3: Loyal, Potential Loyalist</a:t>
            </a:r>
          </a:p>
          <a:p>
            <a:r>
              <a:rPr lang="en-US" dirty="0"/>
              <a:t>The business can </a:t>
            </a:r>
            <a:r>
              <a:rPr lang="en-US" sz="1200" dirty="0"/>
              <a:t>Proposing equivalent promotional programs based on customer spending thresholds</a:t>
            </a:r>
            <a:r>
              <a:rPr lang="en-US" dirty="0"/>
              <a:t>. Referral programs can also be effective ways to attract these customers.</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55219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Cluster 4: Recent, Promising Customer</a:t>
            </a:r>
            <a:br>
              <a:rPr lang="en-US" dirty="0"/>
            </a:br>
            <a:r>
              <a:rPr lang="en-US" b="0" i="0" dirty="0">
                <a:solidFill>
                  <a:srgbClr val="374151"/>
                </a:solidFill>
                <a:effectLst/>
                <a:latin typeface="Söhne"/>
              </a:rPr>
              <a:t>These are the customers who have recently made a purchase but have not been frequent buyers yet and are still in the experience and evaluation phase. The business can show appreciation and gather feedback on their shopping experience from the customer's first order, while also offering a welcome discount voucher or free gift for their next purchases.</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1068744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Nowadays, businesses have thousands, even millions of customer data with different characteristics and behaviors. This makes applying a traditional marketing strategy challenging and ineffective. Therefore, a decision support system is needed to segment customers, in order to:</a:t>
            </a:r>
          </a:p>
          <a:p>
            <a:pPr algn="l">
              <a:buFont typeface="Arial" panose="020B0604020202020204" pitchFamily="34" charset="0"/>
              <a:buChar char="•"/>
            </a:pPr>
            <a:r>
              <a:rPr lang="en-US" b="0" i="0" dirty="0">
                <a:solidFill>
                  <a:srgbClr val="111111"/>
                </a:solidFill>
                <a:effectLst/>
                <a:latin typeface="-apple-system"/>
              </a:rPr>
              <a:t>Focus resources and marketing efforts on specific customer segments, increasing conversion rates and improving marketing performance.</a:t>
            </a:r>
          </a:p>
          <a:p>
            <a:pPr algn="l">
              <a:buFont typeface="Arial" panose="020B0604020202020204" pitchFamily="34" charset="0"/>
              <a:buChar char="•"/>
            </a:pPr>
            <a:r>
              <a:rPr lang="en-US" b="0" i="0" dirty="0">
                <a:solidFill>
                  <a:srgbClr val="111111"/>
                </a:solidFill>
                <a:effectLst/>
                <a:latin typeface="-apple-system"/>
              </a:rPr>
              <a:t>Create tailored marketing campaigns that suit the needs and preferences of each customer segment, increasing satisfaction and loyalty to the brand.</a:t>
            </a:r>
          </a:p>
          <a:p>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37154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functional requirement, this system </a:t>
            </a:r>
            <a:r>
              <a:rPr lang="en-US" dirty="0" err="1"/>
              <a:t>canbe</a:t>
            </a:r>
            <a:r>
              <a:rPr lang="en-US" dirty="0"/>
              <a:t>:</a:t>
            </a:r>
          </a:p>
          <a:p>
            <a:r>
              <a:rPr lang="en-US" dirty="0"/>
              <a:t>- </a:t>
            </a:r>
            <a:r>
              <a:rPr lang="en-US" b="0" i="0" dirty="0">
                <a:solidFill>
                  <a:srgbClr val="374151"/>
                </a:solidFill>
                <a:effectLst/>
                <a:latin typeface="Söhne"/>
              </a:rPr>
              <a:t>Customer clustering: The number of clusters depends on the manager's choice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 Displaying the characteristics of clusters enables managers to recognize and comprehend different customer groups</a:t>
            </a:r>
            <a:endParaRPr lang="en-US" dirty="0"/>
          </a:p>
          <a:p>
            <a:endParaRPr lang="en-US" dirty="0"/>
          </a:p>
          <a:p>
            <a:endParaRPr lang="en-US" dirty="0"/>
          </a:p>
          <a:p>
            <a:r>
              <a:rPr lang="en-US" dirty="0"/>
              <a:t>With non functional requirement:</a:t>
            </a:r>
          </a:p>
          <a:p>
            <a:r>
              <a:rPr lang="en-US" dirty="0"/>
              <a:t>-Our system  a user-friendly interface, designed with ease of use in mind. </a:t>
            </a:r>
          </a:p>
          <a:p>
            <a:r>
              <a:rPr lang="en-US" dirty="0"/>
              <a:t>-To keep data up-to-date, The system (ˌ</a:t>
            </a:r>
            <a:r>
              <a:rPr lang="en-US" dirty="0" err="1"/>
              <a:t>ɡerənˈtē</a:t>
            </a:r>
            <a:r>
              <a:rPr lang="en-US" dirty="0"/>
              <a:t>)guarantees that data is refreshed at least once every day</a:t>
            </a:r>
          </a:p>
          <a:p>
            <a:endParaRPr lang="en-US" dirty="0"/>
          </a:p>
          <a:p>
            <a:r>
              <a:rPr lang="en-US" dirty="0"/>
              <a:t>-Furthermore, our system is built to handle a significant number of users concurrently. With the ability to serve up to 10 (</a:t>
            </a:r>
            <a:r>
              <a:rPr lang="en-US" dirty="0" err="1"/>
              <a:t>sai</a:t>
            </a:r>
            <a:r>
              <a:rPr lang="en-US" dirty="0"/>
              <a:t> </a:t>
            </a:r>
            <a:r>
              <a:rPr lang="en-US" dirty="0" err="1"/>
              <a:t>mâu</a:t>
            </a:r>
            <a:r>
              <a:rPr lang="en-US" dirty="0"/>
              <a:t> </a:t>
            </a:r>
            <a:r>
              <a:rPr lang="en-US" dirty="0" err="1"/>
              <a:t>tê</a:t>
            </a:r>
            <a:r>
              <a:rPr lang="en-US" dirty="0"/>
              <a:t> </a:t>
            </a:r>
            <a:r>
              <a:rPr lang="en-US" dirty="0" err="1"/>
              <a:t>ni</a:t>
            </a:r>
            <a:r>
              <a:rPr lang="en-US" dirty="0"/>
              <a:t> </a:t>
            </a:r>
            <a:r>
              <a:rPr lang="en-US" dirty="0" err="1"/>
              <a:t>ợtt</a:t>
            </a:r>
            <a:r>
              <a:rPr lang="en-US" dirty="0"/>
              <a:t>) simultaneous users</a:t>
            </a:r>
          </a:p>
          <a:p>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2610804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use case section includes actor manager, database, admin where manager performs functions such as log in view report, export report, view report analytics. Where database admin performs are log in, update data, modify data</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4156172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My data warehouse architecture consists of four layers. The first layer is Data Sources, which comprises raw data collected from the CRM system,. Next, the data will be processed in Staging to handle missing values, remove unnecessary rows and columns, and format the data. After that, the data will be loaded into the Data Warehouse, and from there, it will be further utilized by the decision support system to perform customer clustering.</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490542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dataset I use in this system. </a:t>
            </a:r>
            <a:r>
              <a:rPr lang="vi-VN" dirty="0"/>
              <a:t>The </a:t>
            </a:r>
            <a:r>
              <a:rPr lang="vi-VN" dirty="0" err="1"/>
              <a:t>dataset</a:t>
            </a:r>
            <a:r>
              <a:rPr lang="vi-VN" dirty="0"/>
              <a:t> </a:t>
            </a:r>
            <a:r>
              <a:rPr lang="vi-VN" dirty="0" err="1"/>
              <a:t>consists</a:t>
            </a:r>
            <a:r>
              <a:rPr lang="vi-VN" dirty="0"/>
              <a:t> </a:t>
            </a:r>
            <a:r>
              <a:rPr lang="vi-VN" dirty="0" err="1"/>
              <a:t>of</a:t>
            </a:r>
            <a:r>
              <a:rPr lang="vi-VN" dirty="0"/>
              <a:t> </a:t>
            </a:r>
            <a:r>
              <a:rPr lang="vi-VN" dirty="0" err="1"/>
              <a:t>customer</a:t>
            </a:r>
            <a:r>
              <a:rPr lang="vi-VN" dirty="0"/>
              <a:t> </a:t>
            </a:r>
            <a:r>
              <a:rPr lang="vi-VN" dirty="0" err="1"/>
              <a:t>information</a:t>
            </a:r>
            <a:r>
              <a:rPr lang="vi-VN" dirty="0"/>
              <a:t> </a:t>
            </a:r>
            <a:r>
              <a:rPr lang="vi-VN" dirty="0" err="1"/>
              <a:t>from</a:t>
            </a:r>
            <a:r>
              <a:rPr lang="vi-VN" dirty="0"/>
              <a:t> a </a:t>
            </a:r>
            <a:r>
              <a:rPr lang="vi-VN" dirty="0" err="1"/>
              <a:t>retail</a:t>
            </a:r>
            <a:r>
              <a:rPr lang="vi-VN" dirty="0"/>
              <a:t> </a:t>
            </a:r>
            <a:r>
              <a:rPr lang="vi-VN" dirty="0" err="1"/>
              <a:t>company</a:t>
            </a:r>
            <a:r>
              <a:rPr lang="vi-VN" dirty="0"/>
              <a:t> </a:t>
            </a:r>
            <a:r>
              <a:rPr lang="vi-VN" dirty="0" err="1"/>
              <a:t>recorded</a:t>
            </a:r>
            <a:r>
              <a:rPr lang="vi-VN" dirty="0"/>
              <a:t> </a:t>
            </a:r>
            <a:r>
              <a:rPr lang="vi-VN" dirty="0" err="1"/>
              <a:t>over</a:t>
            </a:r>
            <a:r>
              <a:rPr lang="vi-VN" dirty="0"/>
              <a:t> a </a:t>
            </a:r>
            <a:r>
              <a:rPr lang="en-US" dirty="0"/>
              <a:t>two</a:t>
            </a:r>
            <a:r>
              <a:rPr lang="vi-VN" dirty="0"/>
              <a:t>-</a:t>
            </a:r>
            <a:r>
              <a:rPr lang="vi-VN" dirty="0" err="1"/>
              <a:t>year</a:t>
            </a:r>
            <a:r>
              <a:rPr lang="vi-VN" dirty="0"/>
              <a:t> </a:t>
            </a:r>
            <a:r>
              <a:rPr lang="vi-VN" dirty="0" err="1"/>
              <a:t>period</a:t>
            </a:r>
            <a:r>
              <a:rPr lang="vi-VN" dirty="0"/>
              <a:t>.</a:t>
            </a:r>
            <a:r>
              <a:rPr lang="en-US" dirty="0"/>
              <a:t> This data set </a:t>
            </a:r>
            <a:r>
              <a:rPr lang="en-US" b="0" i="0" dirty="0">
                <a:solidFill>
                  <a:srgbClr val="374151"/>
                </a:solidFill>
                <a:effectLst/>
                <a:latin typeface="Söhne"/>
              </a:rPr>
              <a:t>include 8 attributes and over </a:t>
            </a:r>
            <a:r>
              <a:rPr lang="vi-VN" b="0" i="0" dirty="0" err="1">
                <a:solidFill>
                  <a:srgbClr val="374151"/>
                </a:solidFill>
                <a:effectLst/>
                <a:latin typeface="Söhne"/>
              </a:rPr>
              <a:t>Five</a:t>
            </a:r>
            <a:r>
              <a:rPr lang="vi-VN" b="0" i="0" dirty="0">
                <a:solidFill>
                  <a:srgbClr val="374151"/>
                </a:solidFill>
                <a:effectLst/>
                <a:latin typeface="Söhne"/>
              </a:rPr>
              <a:t> </a:t>
            </a:r>
            <a:r>
              <a:rPr lang="vi-VN" b="0" i="0" dirty="0" err="1">
                <a:solidFill>
                  <a:srgbClr val="374151"/>
                </a:solidFill>
                <a:effectLst/>
                <a:latin typeface="Söhne"/>
              </a:rPr>
              <a:t>hundred</a:t>
            </a:r>
            <a:r>
              <a:rPr lang="vi-VN" b="0" i="0" dirty="0">
                <a:solidFill>
                  <a:srgbClr val="374151"/>
                </a:solidFill>
                <a:effectLst/>
                <a:latin typeface="Söhne"/>
              </a:rPr>
              <a:t> </a:t>
            </a:r>
            <a:r>
              <a:rPr lang="vi-VN" b="0" i="0" dirty="0" err="1">
                <a:solidFill>
                  <a:srgbClr val="374151"/>
                </a:solidFill>
                <a:effectLst/>
                <a:latin typeface="Söhne"/>
              </a:rPr>
              <a:t>thousand</a:t>
            </a:r>
            <a:r>
              <a:rPr lang="en-US" b="0" i="0" dirty="0">
                <a:solidFill>
                  <a:srgbClr val="374151"/>
                </a:solidFill>
                <a:effectLst/>
                <a:latin typeface="Söhne"/>
              </a:rPr>
              <a:t> records</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661724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dataset I use in this system. </a:t>
            </a:r>
            <a:r>
              <a:rPr lang="vi-VN" dirty="0"/>
              <a:t>The </a:t>
            </a:r>
            <a:r>
              <a:rPr lang="vi-VN" dirty="0" err="1"/>
              <a:t>dataset</a:t>
            </a:r>
            <a:r>
              <a:rPr lang="vi-VN" dirty="0"/>
              <a:t> </a:t>
            </a:r>
            <a:r>
              <a:rPr lang="vi-VN" dirty="0" err="1"/>
              <a:t>consists</a:t>
            </a:r>
            <a:r>
              <a:rPr lang="vi-VN" dirty="0"/>
              <a:t> </a:t>
            </a:r>
            <a:r>
              <a:rPr lang="vi-VN" dirty="0" err="1"/>
              <a:t>of</a:t>
            </a:r>
            <a:r>
              <a:rPr lang="vi-VN" dirty="0"/>
              <a:t> </a:t>
            </a:r>
            <a:r>
              <a:rPr lang="vi-VN" dirty="0" err="1"/>
              <a:t>customer</a:t>
            </a:r>
            <a:r>
              <a:rPr lang="vi-VN" dirty="0"/>
              <a:t> </a:t>
            </a:r>
            <a:r>
              <a:rPr lang="vi-VN" dirty="0" err="1"/>
              <a:t>information</a:t>
            </a:r>
            <a:r>
              <a:rPr lang="vi-VN" dirty="0"/>
              <a:t> </a:t>
            </a:r>
            <a:r>
              <a:rPr lang="vi-VN" dirty="0" err="1"/>
              <a:t>from</a:t>
            </a:r>
            <a:r>
              <a:rPr lang="vi-VN" dirty="0"/>
              <a:t> a </a:t>
            </a:r>
            <a:r>
              <a:rPr lang="vi-VN" dirty="0" err="1"/>
              <a:t>retail</a:t>
            </a:r>
            <a:r>
              <a:rPr lang="vi-VN" dirty="0"/>
              <a:t> </a:t>
            </a:r>
            <a:r>
              <a:rPr lang="vi-VN" dirty="0" err="1"/>
              <a:t>company</a:t>
            </a:r>
            <a:r>
              <a:rPr lang="vi-VN" dirty="0"/>
              <a:t> </a:t>
            </a:r>
            <a:r>
              <a:rPr lang="vi-VN" dirty="0" err="1"/>
              <a:t>recorded</a:t>
            </a:r>
            <a:r>
              <a:rPr lang="vi-VN" dirty="0"/>
              <a:t> </a:t>
            </a:r>
            <a:r>
              <a:rPr lang="vi-VN" dirty="0" err="1"/>
              <a:t>over</a:t>
            </a:r>
            <a:r>
              <a:rPr lang="vi-VN" dirty="0"/>
              <a:t> a </a:t>
            </a:r>
            <a:r>
              <a:rPr lang="en-US" dirty="0"/>
              <a:t>two</a:t>
            </a:r>
            <a:r>
              <a:rPr lang="vi-VN" dirty="0"/>
              <a:t>-</a:t>
            </a:r>
            <a:r>
              <a:rPr lang="vi-VN" dirty="0" err="1"/>
              <a:t>year</a:t>
            </a:r>
            <a:r>
              <a:rPr lang="vi-VN" dirty="0"/>
              <a:t> </a:t>
            </a:r>
            <a:r>
              <a:rPr lang="vi-VN" dirty="0" err="1"/>
              <a:t>period</a:t>
            </a:r>
            <a:r>
              <a:rPr lang="vi-VN" dirty="0"/>
              <a:t>.</a:t>
            </a:r>
            <a:r>
              <a:rPr lang="en-US" dirty="0"/>
              <a:t> This data set </a:t>
            </a:r>
            <a:r>
              <a:rPr lang="en-US" b="0" i="0" dirty="0">
                <a:solidFill>
                  <a:srgbClr val="374151"/>
                </a:solidFill>
                <a:effectLst/>
                <a:latin typeface="Söhne"/>
              </a:rPr>
              <a:t>include 8 attributes and over </a:t>
            </a:r>
            <a:r>
              <a:rPr lang="vi-VN" b="0" i="0" dirty="0" err="1">
                <a:solidFill>
                  <a:srgbClr val="374151"/>
                </a:solidFill>
                <a:effectLst/>
                <a:latin typeface="Söhne"/>
              </a:rPr>
              <a:t>Five</a:t>
            </a:r>
            <a:r>
              <a:rPr lang="vi-VN" b="0" i="0" dirty="0">
                <a:solidFill>
                  <a:srgbClr val="374151"/>
                </a:solidFill>
                <a:effectLst/>
                <a:latin typeface="Söhne"/>
              </a:rPr>
              <a:t> </a:t>
            </a:r>
            <a:r>
              <a:rPr lang="vi-VN" b="0" i="0" dirty="0" err="1">
                <a:solidFill>
                  <a:srgbClr val="374151"/>
                </a:solidFill>
                <a:effectLst/>
                <a:latin typeface="Söhne"/>
              </a:rPr>
              <a:t>hundred</a:t>
            </a:r>
            <a:r>
              <a:rPr lang="vi-VN" b="0" i="0" dirty="0">
                <a:solidFill>
                  <a:srgbClr val="374151"/>
                </a:solidFill>
                <a:effectLst/>
                <a:latin typeface="Söhne"/>
              </a:rPr>
              <a:t> </a:t>
            </a:r>
            <a:r>
              <a:rPr lang="vi-VN" b="0" i="0" dirty="0" err="1">
                <a:solidFill>
                  <a:srgbClr val="374151"/>
                </a:solidFill>
                <a:effectLst/>
                <a:latin typeface="Söhne"/>
              </a:rPr>
              <a:t>thousand</a:t>
            </a:r>
            <a:r>
              <a:rPr lang="en-US" b="0" i="0" dirty="0">
                <a:solidFill>
                  <a:srgbClr val="374151"/>
                </a:solidFill>
                <a:effectLst/>
                <a:latin typeface="Söhne"/>
              </a:rPr>
              <a:t> records</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64671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this system, we use the K-means algorithm to cluster customers. The K-means algorithm is an unsupervised data clustering method that groups data points into different clusters based on their similarity in terms of distance.</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1233827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RFM analysis to provide marketing activities and messages, the number of clusters is decided by the manager, and usually customers are divided into 5 clusters. Therefore in this algorithm I also divide into 5 clusters, and of course the number of clusters can be changed at the discretion of the manager.</a:t>
            </a:r>
          </a:p>
          <a:p>
            <a:r>
              <a:rPr lang="en-US" dirty="0"/>
              <a:t>After using </a:t>
            </a:r>
            <a:r>
              <a:rPr lang="en-US" dirty="0" err="1"/>
              <a:t>Kmeans</a:t>
            </a:r>
            <a:r>
              <a:rPr lang="en-US" dirty="0"/>
              <a:t> for clustering. The chart above shows the number of customers in each cluster compared to the total number of customers</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500365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11/22/2023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15024"/>
            <a:ext cx="8674100" cy="488097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11/22/2023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11/22/2023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11/22/2023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11/22/2023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11/22/2023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11/22/2023</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3133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11/22/2023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11/22/2023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11/22/2023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76"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345279" y="2405041"/>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50000"/>
              </a:lnSpc>
            </a:pPr>
            <a:r>
              <a:rPr lang="en-US" sz="4000" dirty="0"/>
              <a:t>DECISION SUPPORT SYSTEM</a:t>
            </a:r>
          </a:p>
          <a:p>
            <a:pPr>
              <a:lnSpc>
                <a:spcPct val="150000"/>
              </a:lnSpc>
            </a:pPr>
            <a:r>
              <a:rPr lang="en-US" sz="3200" b="0" dirty="0"/>
              <a:t>FOR CUSTOMER RELATIONSHIP MANAGEMENT</a:t>
            </a: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ECDF51E6-374B-7F69-0928-F721BBC43DCA}"/>
              </a:ext>
            </a:extLst>
          </p:cNvPr>
          <p:cNvPicPr>
            <a:picLocks noChangeAspect="1"/>
          </p:cNvPicPr>
          <p:nvPr/>
        </p:nvPicPr>
        <p:blipFill>
          <a:blip r:embed="rId3"/>
          <a:stretch>
            <a:fillRect/>
          </a:stretch>
        </p:blipFill>
        <p:spPr>
          <a:xfrm>
            <a:off x="2102062" y="1127463"/>
            <a:ext cx="4939876" cy="3582353"/>
          </a:xfrm>
          <a:prstGeom prst="rect">
            <a:avLst/>
          </a:prstGeom>
        </p:spPr>
      </p:pic>
      <p:sp>
        <p:nvSpPr>
          <p:cNvPr id="4" name="TextBox 3">
            <a:extLst>
              <a:ext uri="{FF2B5EF4-FFF2-40B4-BE49-F238E27FC236}">
                <a16:creationId xmlns:a16="http://schemas.microsoft.com/office/drawing/2014/main" id="{B06DBAB9-C594-53D2-B5FC-1DDC298D2DFE}"/>
              </a:ext>
            </a:extLst>
          </p:cNvPr>
          <p:cNvSpPr txBox="1"/>
          <p:nvPr/>
        </p:nvSpPr>
        <p:spPr>
          <a:xfrm>
            <a:off x="416221" y="4902307"/>
            <a:ext cx="8492702" cy="1477328"/>
          </a:xfrm>
          <a:prstGeom prst="rect">
            <a:avLst/>
          </a:prstGeom>
          <a:noFill/>
        </p:spPr>
        <p:txBody>
          <a:bodyPr wrap="square">
            <a:spAutoFit/>
          </a:bodyPr>
          <a:lstStyle/>
          <a:p>
            <a:pPr marL="285750" indent="-285750">
              <a:buFont typeface="Arial" panose="020B0604020202020204" pitchFamily="34" charset="0"/>
              <a:buChar char="•"/>
            </a:pPr>
            <a:r>
              <a:rPr lang="en-US" dirty="0"/>
              <a:t>In RFM analysis to provide marketing activities and messages, the number of clusters is decided by the manager, and usually customers are divided into 5 clusters. </a:t>
            </a:r>
          </a:p>
          <a:p>
            <a:pPr marL="285750" indent="-285750">
              <a:buFont typeface="Arial" panose="020B0604020202020204" pitchFamily="34" charset="0"/>
              <a:buChar char="•"/>
            </a:pPr>
            <a:r>
              <a:rPr lang="en-US" dirty="0"/>
              <a:t>The chart above shows the number of customers in each cluster compared to the total number of customers</a:t>
            </a:r>
          </a:p>
          <a:p>
            <a:pPr marL="285750" indent="-285750">
              <a:buFont typeface="Arial" panose="020B0604020202020204" pitchFamily="34" charset="0"/>
              <a:buChar char="•"/>
            </a:pPr>
            <a:endParaRPr lang="vi-VN" dirty="0">
              <a:latin typeface="Arial (Body)"/>
            </a:endParaRPr>
          </a:p>
        </p:txBody>
      </p:sp>
    </p:spTree>
    <p:extLst>
      <p:ext uri="{BB962C8B-B14F-4D97-AF65-F5344CB8AC3E}">
        <p14:creationId xmlns:p14="http://schemas.microsoft.com/office/powerpoint/2010/main" val="2263564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11</a:t>
            </a:fld>
            <a:endParaRPr lang="en-US" dirty="0"/>
          </a:p>
        </p:txBody>
      </p:sp>
      <p:pic>
        <p:nvPicPr>
          <p:cNvPr id="4" name="Picture 3">
            <a:extLst>
              <a:ext uri="{FF2B5EF4-FFF2-40B4-BE49-F238E27FC236}">
                <a16:creationId xmlns:a16="http://schemas.microsoft.com/office/drawing/2014/main" id="{3160CAA5-1FF1-5CA5-5522-A67B70052C8D}"/>
              </a:ext>
            </a:extLst>
          </p:cNvPr>
          <p:cNvPicPr>
            <a:picLocks noChangeAspect="1"/>
          </p:cNvPicPr>
          <p:nvPr/>
        </p:nvPicPr>
        <p:blipFill>
          <a:blip r:embed="rId3"/>
          <a:stretch>
            <a:fillRect/>
          </a:stretch>
        </p:blipFill>
        <p:spPr>
          <a:xfrm>
            <a:off x="880747" y="1208746"/>
            <a:ext cx="7382505" cy="4789597"/>
          </a:xfrm>
          <a:prstGeom prst="rect">
            <a:avLst/>
          </a:prstGeom>
        </p:spPr>
      </p:pic>
    </p:spTree>
    <p:extLst>
      <p:ext uri="{BB962C8B-B14F-4D97-AF65-F5344CB8AC3E}">
        <p14:creationId xmlns:p14="http://schemas.microsoft.com/office/powerpoint/2010/main" val="2581069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a:xfrm>
            <a:off x="374296" y="1270480"/>
            <a:ext cx="8674100" cy="4880975"/>
          </a:xfrm>
        </p:spPr>
        <p:txBody>
          <a:bodyPr/>
          <a:lstStyle/>
          <a:p>
            <a:pPr>
              <a:lnSpc>
                <a:spcPct val="75000"/>
              </a:lnSpc>
            </a:pPr>
            <a:r>
              <a:rPr lang="en-US" sz="1800" b="1" dirty="0"/>
              <a:t>Cluster 0: Needing Attention, At Risk</a:t>
            </a:r>
          </a:p>
          <a:p>
            <a:pPr marL="0" indent="0">
              <a:lnSpc>
                <a:spcPct val="75000"/>
              </a:lnSpc>
              <a:buNone/>
            </a:pPr>
            <a:r>
              <a:rPr lang="en-US" sz="1800" dirty="0"/>
              <a:t>Long time no return, used to make frequent purchases, shopping cart value at a reasonable level</a:t>
            </a:r>
          </a:p>
          <a:p>
            <a:pPr marL="0" indent="0">
              <a:lnSpc>
                <a:spcPct val="75000"/>
              </a:lnSpc>
              <a:buNone/>
            </a:pPr>
            <a:endParaRPr lang="en-US" sz="1800" b="1" dirty="0"/>
          </a:p>
          <a:p>
            <a:pPr>
              <a:lnSpc>
                <a:spcPct val="75000"/>
              </a:lnSpc>
            </a:pPr>
            <a:r>
              <a:rPr lang="en-US" sz="1800" b="1" dirty="0"/>
              <a:t>Cluster 1: About to Sleep, Hibernating, Lost</a:t>
            </a:r>
          </a:p>
          <a:p>
            <a:pPr marL="0" indent="0">
              <a:lnSpc>
                <a:spcPct val="75000"/>
              </a:lnSpc>
              <a:buNone/>
            </a:pPr>
            <a:r>
              <a:rPr lang="en-US" sz="1800" dirty="0"/>
              <a:t>Haven't come back for a long time, weak purchasing power</a:t>
            </a:r>
          </a:p>
          <a:p>
            <a:pPr marL="0" indent="0">
              <a:lnSpc>
                <a:spcPct val="75000"/>
              </a:lnSpc>
              <a:buNone/>
            </a:pPr>
            <a:endParaRPr lang="en-US" sz="1800" dirty="0"/>
          </a:p>
          <a:p>
            <a:pPr>
              <a:lnSpc>
                <a:spcPct val="75000"/>
              </a:lnSpc>
            </a:pPr>
            <a:r>
              <a:rPr lang="en-US" sz="1800" b="1" dirty="0"/>
              <a:t>Cluster 2: Champions</a:t>
            </a:r>
          </a:p>
          <a:p>
            <a:pPr marL="0" indent="0">
              <a:lnSpc>
                <a:spcPct val="75000"/>
              </a:lnSpc>
              <a:buNone/>
            </a:pPr>
            <a:r>
              <a:rPr lang="en-US" sz="1800" dirty="0"/>
              <a:t>Recently purchased, make frequent purchases, and spend a lot of money</a:t>
            </a:r>
          </a:p>
          <a:p>
            <a:pPr marL="0" indent="0">
              <a:lnSpc>
                <a:spcPct val="75000"/>
              </a:lnSpc>
              <a:buNone/>
            </a:pPr>
            <a:endParaRPr lang="en-US" sz="1800" dirty="0"/>
          </a:p>
          <a:p>
            <a:pPr>
              <a:lnSpc>
                <a:spcPct val="75000"/>
              </a:lnSpc>
            </a:pPr>
            <a:r>
              <a:rPr lang="en-US" sz="1800" b="1" dirty="0"/>
              <a:t>Cluster 3: Loyal, Potential Loyalist</a:t>
            </a:r>
          </a:p>
          <a:p>
            <a:pPr marL="0" indent="0">
              <a:lnSpc>
                <a:spcPct val="75000"/>
              </a:lnSpc>
              <a:buNone/>
            </a:pPr>
            <a:r>
              <a:rPr lang="en-US" sz="1800" dirty="0"/>
              <a:t>Recently purchased, make frequent purchases, shopping cart value at a average level</a:t>
            </a:r>
          </a:p>
          <a:p>
            <a:pPr marL="0" indent="0">
              <a:lnSpc>
                <a:spcPct val="75000"/>
              </a:lnSpc>
              <a:buNone/>
            </a:pPr>
            <a:endParaRPr lang="en-US" sz="1800" dirty="0"/>
          </a:p>
          <a:p>
            <a:pPr>
              <a:lnSpc>
                <a:spcPct val="75000"/>
              </a:lnSpc>
            </a:pPr>
            <a:r>
              <a:rPr lang="en-US" sz="1800" b="1" dirty="0"/>
              <a:t>Cluster 4: Recent, Promising</a:t>
            </a:r>
          </a:p>
          <a:p>
            <a:pPr marL="0" indent="0">
              <a:lnSpc>
                <a:spcPct val="75000"/>
              </a:lnSpc>
              <a:buNone/>
            </a:pPr>
            <a:r>
              <a:rPr lang="en-US" sz="1800" dirty="0"/>
              <a:t>Recently purchased, make infrequent purchases, in the experiential phase</a:t>
            </a:r>
          </a:p>
          <a:p>
            <a:endParaRPr lang="en-US" sz="1800" dirty="0"/>
          </a:p>
          <a:p>
            <a:pPr marL="0" indent="0">
              <a:buNone/>
            </a:pPr>
            <a:endParaRPr lang="en-US" sz="1800" dirty="0"/>
          </a:p>
        </p:txBody>
      </p:sp>
    </p:spTree>
    <p:extLst>
      <p:ext uri="{BB962C8B-B14F-4D97-AF65-F5344CB8AC3E}">
        <p14:creationId xmlns:p14="http://schemas.microsoft.com/office/powerpoint/2010/main" val="113095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8521A-E207-7043-8D38-974E3769D229}"/>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EB92F65C-1BD0-B400-4343-ACF846F18483}"/>
              </a:ext>
            </a:extLst>
          </p:cNvPr>
          <p:cNvSpPr>
            <a:spLocks noGrp="1"/>
          </p:cNvSpPr>
          <p:nvPr>
            <p:ph type="title"/>
          </p:nvPr>
        </p:nvSpPr>
        <p:spPr/>
        <p:txBody>
          <a:bodyPr/>
          <a:lstStyle/>
          <a:p>
            <a:r>
              <a:rPr lang="en-US" dirty="0"/>
              <a:t>Suggestion</a:t>
            </a:r>
            <a:endParaRPr lang="vi-VN" dirty="0"/>
          </a:p>
        </p:txBody>
      </p:sp>
      <p:sp>
        <p:nvSpPr>
          <p:cNvPr id="4" name="Text Placeholder 3">
            <a:extLst>
              <a:ext uri="{FF2B5EF4-FFF2-40B4-BE49-F238E27FC236}">
                <a16:creationId xmlns:a16="http://schemas.microsoft.com/office/drawing/2014/main" id="{18894DFC-D52D-EC28-96FB-F1B08DEFD97F}"/>
              </a:ext>
            </a:extLst>
          </p:cNvPr>
          <p:cNvSpPr>
            <a:spLocks noGrp="1"/>
          </p:cNvSpPr>
          <p:nvPr>
            <p:ph type="body" sz="quarter" idx="13"/>
          </p:nvPr>
        </p:nvSpPr>
        <p:spPr>
          <a:xfrm>
            <a:off x="302683" y="1182486"/>
            <a:ext cx="8674100" cy="4880975"/>
          </a:xfrm>
        </p:spPr>
        <p:txBody>
          <a:bodyPr/>
          <a:lstStyle/>
          <a:p>
            <a:r>
              <a:rPr lang="en-US" sz="2200" b="1" dirty="0"/>
              <a:t>Cluster 0: Needing Attention, At Risk</a:t>
            </a:r>
          </a:p>
          <a:p>
            <a:pPr marL="0" indent="0">
              <a:buNone/>
            </a:pPr>
            <a:r>
              <a:rPr lang="en-US" sz="2200" i="1" u="sng" dirty="0"/>
              <a:t>CRM Strategy</a:t>
            </a:r>
            <a:r>
              <a:rPr lang="en-US" sz="2200" dirty="0"/>
              <a:t>: Take a survey to find out what led to their decision not to keep coming back</a:t>
            </a:r>
          </a:p>
          <a:p>
            <a:pPr marL="0" indent="0">
              <a:buNone/>
            </a:pPr>
            <a:endParaRPr lang="en-US" sz="2200" dirty="0"/>
          </a:p>
          <a:p>
            <a:pPr>
              <a:lnSpc>
                <a:spcPct val="75000"/>
              </a:lnSpc>
            </a:pPr>
            <a:r>
              <a:rPr lang="en-US" sz="2200" b="1" dirty="0"/>
              <a:t>Cluster 1: About to Sleep, Hibernating, Lost</a:t>
            </a:r>
          </a:p>
          <a:p>
            <a:pPr marL="0" indent="0">
              <a:lnSpc>
                <a:spcPct val="100000"/>
              </a:lnSpc>
              <a:buNone/>
            </a:pPr>
            <a:r>
              <a:rPr lang="en-US" sz="2200" i="1" u="sng" dirty="0"/>
              <a:t>CRM Strategy: </a:t>
            </a:r>
            <a:r>
              <a:rPr lang="en-US" sz="2200" dirty="0"/>
              <a:t>Implement short-term promotions via email such as discounts, gifts</a:t>
            </a:r>
          </a:p>
          <a:p>
            <a:pPr marL="0" indent="0">
              <a:buNone/>
            </a:pPr>
            <a:endParaRPr lang="vi-VN" sz="2200" dirty="0"/>
          </a:p>
        </p:txBody>
      </p:sp>
      <p:pic>
        <p:nvPicPr>
          <p:cNvPr id="6" name="Picture 5">
            <a:extLst>
              <a:ext uri="{FF2B5EF4-FFF2-40B4-BE49-F238E27FC236}">
                <a16:creationId xmlns:a16="http://schemas.microsoft.com/office/drawing/2014/main" id="{CFD8D16D-3E65-E6D5-4224-60F1FCE66BC1}"/>
              </a:ext>
            </a:extLst>
          </p:cNvPr>
          <p:cNvPicPr>
            <a:picLocks noChangeAspect="1"/>
          </p:cNvPicPr>
          <p:nvPr/>
        </p:nvPicPr>
        <p:blipFill>
          <a:blip r:embed="rId3"/>
          <a:stretch>
            <a:fillRect/>
          </a:stretch>
        </p:blipFill>
        <p:spPr>
          <a:xfrm>
            <a:off x="6114947" y="3809242"/>
            <a:ext cx="2057400" cy="2576617"/>
          </a:xfrm>
          <a:prstGeom prst="rect">
            <a:avLst/>
          </a:prstGeom>
        </p:spPr>
      </p:pic>
      <p:pic>
        <p:nvPicPr>
          <p:cNvPr id="8" name="Picture 7">
            <a:extLst>
              <a:ext uri="{FF2B5EF4-FFF2-40B4-BE49-F238E27FC236}">
                <a16:creationId xmlns:a16="http://schemas.microsoft.com/office/drawing/2014/main" id="{7E431B89-DFD9-B491-C9AA-A635FECD9580}"/>
              </a:ext>
            </a:extLst>
          </p:cNvPr>
          <p:cNvPicPr>
            <a:picLocks noChangeAspect="1"/>
          </p:cNvPicPr>
          <p:nvPr/>
        </p:nvPicPr>
        <p:blipFill>
          <a:blip r:embed="rId4"/>
          <a:stretch>
            <a:fillRect/>
          </a:stretch>
        </p:blipFill>
        <p:spPr>
          <a:xfrm>
            <a:off x="3583033" y="3809241"/>
            <a:ext cx="1977934" cy="2576617"/>
          </a:xfrm>
          <a:prstGeom prst="rect">
            <a:avLst/>
          </a:prstGeom>
        </p:spPr>
      </p:pic>
    </p:spTree>
    <p:extLst>
      <p:ext uri="{BB962C8B-B14F-4D97-AF65-F5344CB8AC3E}">
        <p14:creationId xmlns:p14="http://schemas.microsoft.com/office/powerpoint/2010/main" val="154417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8521A-E207-7043-8D38-974E3769D229}"/>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EB92F65C-1BD0-B400-4343-ACF846F18483}"/>
              </a:ext>
            </a:extLst>
          </p:cNvPr>
          <p:cNvSpPr>
            <a:spLocks noGrp="1"/>
          </p:cNvSpPr>
          <p:nvPr>
            <p:ph type="title"/>
          </p:nvPr>
        </p:nvSpPr>
        <p:spPr/>
        <p:txBody>
          <a:bodyPr/>
          <a:lstStyle/>
          <a:p>
            <a:r>
              <a:rPr lang="en-US" dirty="0"/>
              <a:t>Suggestion</a:t>
            </a:r>
            <a:endParaRPr lang="vi-VN" dirty="0"/>
          </a:p>
        </p:txBody>
      </p:sp>
      <p:sp>
        <p:nvSpPr>
          <p:cNvPr id="4" name="Text Placeholder 3">
            <a:extLst>
              <a:ext uri="{FF2B5EF4-FFF2-40B4-BE49-F238E27FC236}">
                <a16:creationId xmlns:a16="http://schemas.microsoft.com/office/drawing/2014/main" id="{18894DFC-D52D-EC28-96FB-F1B08DEFD97F}"/>
              </a:ext>
            </a:extLst>
          </p:cNvPr>
          <p:cNvSpPr>
            <a:spLocks noGrp="1"/>
          </p:cNvSpPr>
          <p:nvPr>
            <p:ph type="body" sz="quarter" idx="13"/>
          </p:nvPr>
        </p:nvSpPr>
        <p:spPr/>
        <p:txBody>
          <a:bodyPr/>
          <a:lstStyle/>
          <a:p>
            <a:pPr>
              <a:lnSpc>
                <a:spcPct val="75000"/>
              </a:lnSpc>
            </a:pPr>
            <a:r>
              <a:rPr lang="en-US" sz="2200" b="1" dirty="0"/>
              <a:t>Cluster 2: Champions</a:t>
            </a:r>
          </a:p>
          <a:p>
            <a:pPr marL="0" indent="0">
              <a:lnSpc>
                <a:spcPct val="100000"/>
              </a:lnSpc>
              <a:buNone/>
            </a:pPr>
            <a:r>
              <a:rPr lang="en-US" sz="2200" i="1" u="sng" dirty="0"/>
              <a:t>CRM Strategy: </a:t>
            </a:r>
            <a:r>
              <a:rPr lang="en-US" sz="2200" dirty="0"/>
              <a:t>Propose a key customer program with differentiated and highly personalized values</a:t>
            </a:r>
          </a:p>
        </p:txBody>
      </p:sp>
      <p:pic>
        <p:nvPicPr>
          <p:cNvPr id="8" name="Picture 7">
            <a:extLst>
              <a:ext uri="{FF2B5EF4-FFF2-40B4-BE49-F238E27FC236}">
                <a16:creationId xmlns:a16="http://schemas.microsoft.com/office/drawing/2014/main" id="{2DD6EE3C-1148-BF3A-0FC1-2BB6E8B0C596}"/>
              </a:ext>
            </a:extLst>
          </p:cNvPr>
          <p:cNvPicPr>
            <a:picLocks noChangeAspect="1"/>
          </p:cNvPicPr>
          <p:nvPr/>
        </p:nvPicPr>
        <p:blipFill>
          <a:blip r:embed="rId3"/>
          <a:stretch>
            <a:fillRect/>
          </a:stretch>
        </p:blipFill>
        <p:spPr>
          <a:xfrm>
            <a:off x="412878" y="2594818"/>
            <a:ext cx="2716402" cy="3501181"/>
          </a:xfrm>
          <a:prstGeom prst="rect">
            <a:avLst/>
          </a:prstGeom>
        </p:spPr>
      </p:pic>
      <p:pic>
        <p:nvPicPr>
          <p:cNvPr id="13" name="Picture 12">
            <a:extLst>
              <a:ext uri="{FF2B5EF4-FFF2-40B4-BE49-F238E27FC236}">
                <a16:creationId xmlns:a16="http://schemas.microsoft.com/office/drawing/2014/main" id="{EAB2E432-4F6A-BB22-5C74-399720AD49DE}"/>
              </a:ext>
            </a:extLst>
          </p:cNvPr>
          <p:cNvPicPr>
            <a:picLocks noChangeAspect="1"/>
          </p:cNvPicPr>
          <p:nvPr/>
        </p:nvPicPr>
        <p:blipFill>
          <a:blip r:embed="rId4"/>
          <a:stretch>
            <a:fillRect/>
          </a:stretch>
        </p:blipFill>
        <p:spPr>
          <a:xfrm>
            <a:off x="3451019" y="2594815"/>
            <a:ext cx="2466861" cy="3501181"/>
          </a:xfrm>
          <a:prstGeom prst="rect">
            <a:avLst/>
          </a:prstGeom>
        </p:spPr>
      </p:pic>
      <p:pic>
        <p:nvPicPr>
          <p:cNvPr id="15" name="Picture 14">
            <a:extLst>
              <a:ext uri="{FF2B5EF4-FFF2-40B4-BE49-F238E27FC236}">
                <a16:creationId xmlns:a16="http://schemas.microsoft.com/office/drawing/2014/main" id="{45D7C2BB-6BC1-4E71-AA2F-0E4911C811A0}"/>
              </a:ext>
            </a:extLst>
          </p:cNvPr>
          <p:cNvPicPr>
            <a:picLocks noChangeAspect="1"/>
          </p:cNvPicPr>
          <p:nvPr/>
        </p:nvPicPr>
        <p:blipFill>
          <a:blip r:embed="rId5"/>
          <a:stretch>
            <a:fillRect/>
          </a:stretch>
        </p:blipFill>
        <p:spPr>
          <a:xfrm>
            <a:off x="6239619" y="2594816"/>
            <a:ext cx="2466861" cy="3501181"/>
          </a:xfrm>
          <a:prstGeom prst="rect">
            <a:avLst/>
          </a:prstGeom>
        </p:spPr>
      </p:pic>
    </p:spTree>
    <p:extLst>
      <p:ext uri="{BB962C8B-B14F-4D97-AF65-F5344CB8AC3E}">
        <p14:creationId xmlns:p14="http://schemas.microsoft.com/office/powerpoint/2010/main" val="6537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8521A-E207-7043-8D38-974E3769D22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EB92F65C-1BD0-B400-4343-ACF846F18483}"/>
              </a:ext>
            </a:extLst>
          </p:cNvPr>
          <p:cNvSpPr>
            <a:spLocks noGrp="1"/>
          </p:cNvSpPr>
          <p:nvPr>
            <p:ph type="title"/>
          </p:nvPr>
        </p:nvSpPr>
        <p:spPr/>
        <p:txBody>
          <a:bodyPr/>
          <a:lstStyle/>
          <a:p>
            <a:r>
              <a:rPr lang="en-US" dirty="0"/>
              <a:t>Suggestion</a:t>
            </a:r>
            <a:endParaRPr lang="vi-VN" dirty="0"/>
          </a:p>
        </p:txBody>
      </p:sp>
      <p:sp>
        <p:nvSpPr>
          <p:cNvPr id="4" name="Text Placeholder 3">
            <a:extLst>
              <a:ext uri="{FF2B5EF4-FFF2-40B4-BE49-F238E27FC236}">
                <a16:creationId xmlns:a16="http://schemas.microsoft.com/office/drawing/2014/main" id="{18894DFC-D52D-EC28-96FB-F1B08DEFD97F}"/>
              </a:ext>
            </a:extLst>
          </p:cNvPr>
          <p:cNvSpPr>
            <a:spLocks noGrp="1"/>
          </p:cNvSpPr>
          <p:nvPr>
            <p:ph type="body" sz="quarter" idx="13"/>
          </p:nvPr>
        </p:nvSpPr>
        <p:spPr/>
        <p:txBody>
          <a:bodyPr/>
          <a:lstStyle/>
          <a:p>
            <a:pPr>
              <a:lnSpc>
                <a:spcPct val="75000"/>
              </a:lnSpc>
            </a:pPr>
            <a:r>
              <a:rPr lang="en-US" sz="2200" b="1" dirty="0"/>
              <a:t>Cluster 3: Loyal, Potential Loyalist</a:t>
            </a:r>
          </a:p>
          <a:p>
            <a:pPr marL="0" indent="0">
              <a:lnSpc>
                <a:spcPct val="100000"/>
              </a:lnSpc>
              <a:buNone/>
            </a:pPr>
            <a:r>
              <a:rPr lang="en-US" sz="2200" i="1" u="sng" dirty="0"/>
              <a:t>CRM Strategy: </a:t>
            </a:r>
            <a:r>
              <a:rPr lang="en-US" sz="2200" dirty="0"/>
              <a:t>Proposing equivalent promotional programs based on customer spending thresholds</a:t>
            </a:r>
          </a:p>
        </p:txBody>
      </p:sp>
      <p:pic>
        <p:nvPicPr>
          <p:cNvPr id="8" name="Picture 7">
            <a:extLst>
              <a:ext uri="{FF2B5EF4-FFF2-40B4-BE49-F238E27FC236}">
                <a16:creationId xmlns:a16="http://schemas.microsoft.com/office/drawing/2014/main" id="{62C91A6E-29E7-71CD-C797-8CBC74CDC46D}"/>
              </a:ext>
            </a:extLst>
          </p:cNvPr>
          <p:cNvPicPr>
            <a:picLocks noChangeAspect="1"/>
          </p:cNvPicPr>
          <p:nvPr/>
        </p:nvPicPr>
        <p:blipFill>
          <a:blip r:embed="rId3"/>
          <a:stretch>
            <a:fillRect/>
          </a:stretch>
        </p:blipFill>
        <p:spPr>
          <a:xfrm>
            <a:off x="393284" y="2763519"/>
            <a:ext cx="2600529" cy="3123077"/>
          </a:xfrm>
          <a:prstGeom prst="rect">
            <a:avLst/>
          </a:prstGeom>
        </p:spPr>
      </p:pic>
      <p:pic>
        <p:nvPicPr>
          <p:cNvPr id="10" name="Picture 9">
            <a:extLst>
              <a:ext uri="{FF2B5EF4-FFF2-40B4-BE49-F238E27FC236}">
                <a16:creationId xmlns:a16="http://schemas.microsoft.com/office/drawing/2014/main" id="{8A0A5A04-8BE1-3765-9D32-7089C1403575}"/>
              </a:ext>
            </a:extLst>
          </p:cNvPr>
          <p:cNvPicPr>
            <a:picLocks noChangeAspect="1"/>
          </p:cNvPicPr>
          <p:nvPr/>
        </p:nvPicPr>
        <p:blipFill>
          <a:blip r:embed="rId4"/>
          <a:stretch>
            <a:fillRect/>
          </a:stretch>
        </p:blipFill>
        <p:spPr>
          <a:xfrm>
            <a:off x="3373256" y="2763519"/>
            <a:ext cx="2595936" cy="3123077"/>
          </a:xfrm>
          <a:prstGeom prst="rect">
            <a:avLst/>
          </a:prstGeom>
        </p:spPr>
      </p:pic>
      <p:pic>
        <p:nvPicPr>
          <p:cNvPr id="12" name="Picture 11">
            <a:extLst>
              <a:ext uri="{FF2B5EF4-FFF2-40B4-BE49-F238E27FC236}">
                <a16:creationId xmlns:a16="http://schemas.microsoft.com/office/drawing/2014/main" id="{FE99ABEA-341D-D4EA-4BFB-B4C6FD7DB66A}"/>
              </a:ext>
            </a:extLst>
          </p:cNvPr>
          <p:cNvPicPr>
            <a:picLocks noChangeAspect="1"/>
          </p:cNvPicPr>
          <p:nvPr/>
        </p:nvPicPr>
        <p:blipFill>
          <a:blip r:embed="rId5"/>
          <a:stretch>
            <a:fillRect/>
          </a:stretch>
        </p:blipFill>
        <p:spPr>
          <a:xfrm>
            <a:off x="6188356" y="3264419"/>
            <a:ext cx="2736427" cy="1592394"/>
          </a:xfrm>
          <a:prstGeom prst="rect">
            <a:avLst/>
          </a:prstGeom>
        </p:spPr>
      </p:pic>
    </p:spTree>
    <p:extLst>
      <p:ext uri="{BB962C8B-B14F-4D97-AF65-F5344CB8AC3E}">
        <p14:creationId xmlns:p14="http://schemas.microsoft.com/office/powerpoint/2010/main" val="139656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85BFCA-17E7-5563-DDAF-7C9B93F88BC1}"/>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AD443336-D13A-C549-CC28-47FFE8DB74B6}"/>
              </a:ext>
            </a:extLst>
          </p:cNvPr>
          <p:cNvSpPr>
            <a:spLocks noGrp="1"/>
          </p:cNvSpPr>
          <p:nvPr>
            <p:ph type="title"/>
          </p:nvPr>
        </p:nvSpPr>
        <p:spPr/>
        <p:txBody>
          <a:bodyPr/>
          <a:lstStyle/>
          <a:p>
            <a:endParaRPr lang="vi-VN"/>
          </a:p>
        </p:txBody>
      </p:sp>
      <p:sp>
        <p:nvSpPr>
          <p:cNvPr id="4" name="Text Placeholder 3">
            <a:extLst>
              <a:ext uri="{FF2B5EF4-FFF2-40B4-BE49-F238E27FC236}">
                <a16:creationId xmlns:a16="http://schemas.microsoft.com/office/drawing/2014/main" id="{C504C056-BFBC-86CF-88D5-C0CC04ADB95B}"/>
              </a:ext>
            </a:extLst>
          </p:cNvPr>
          <p:cNvSpPr>
            <a:spLocks noGrp="1"/>
          </p:cNvSpPr>
          <p:nvPr>
            <p:ph type="body" sz="quarter" idx="13"/>
          </p:nvPr>
        </p:nvSpPr>
        <p:spPr/>
        <p:txBody>
          <a:bodyPr/>
          <a:lstStyle/>
          <a:p>
            <a:pPr>
              <a:lnSpc>
                <a:spcPct val="75000"/>
              </a:lnSpc>
            </a:pPr>
            <a:r>
              <a:rPr lang="en-US" sz="2200" b="1" dirty="0"/>
              <a:t>Cluster 4: Recent, Promising</a:t>
            </a:r>
          </a:p>
          <a:p>
            <a:pPr marL="0" indent="0">
              <a:lnSpc>
                <a:spcPct val="75000"/>
              </a:lnSpc>
              <a:buNone/>
            </a:pPr>
            <a:r>
              <a:rPr lang="en-US" sz="2200" i="1" u="sng" dirty="0"/>
              <a:t>CRM Strategy</a:t>
            </a:r>
            <a:r>
              <a:rPr lang="en-US" sz="2200" dirty="0"/>
              <a:t>: Get a discount welcome voucher for next purchase</a:t>
            </a:r>
          </a:p>
        </p:txBody>
      </p:sp>
      <p:pic>
        <p:nvPicPr>
          <p:cNvPr id="6" name="Picture 5">
            <a:extLst>
              <a:ext uri="{FF2B5EF4-FFF2-40B4-BE49-F238E27FC236}">
                <a16:creationId xmlns:a16="http://schemas.microsoft.com/office/drawing/2014/main" id="{AC0759BD-6367-E445-EDE3-27BFE4DFBCB2}"/>
              </a:ext>
            </a:extLst>
          </p:cNvPr>
          <p:cNvPicPr>
            <a:picLocks noChangeAspect="1"/>
          </p:cNvPicPr>
          <p:nvPr/>
        </p:nvPicPr>
        <p:blipFill>
          <a:blip r:embed="rId3"/>
          <a:stretch>
            <a:fillRect/>
          </a:stretch>
        </p:blipFill>
        <p:spPr>
          <a:xfrm>
            <a:off x="1416630" y="2228426"/>
            <a:ext cx="2789665" cy="3978627"/>
          </a:xfrm>
          <a:prstGeom prst="rect">
            <a:avLst/>
          </a:prstGeom>
        </p:spPr>
      </p:pic>
      <p:pic>
        <p:nvPicPr>
          <p:cNvPr id="8" name="Picture 7">
            <a:extLst>
              <a:ext uri="{FF2B5EF4-FFF2-40B4-BE49-F238E27FC236}">
                <a16:creationId xmlns:a16="http://schemas.microsoft.com/office/drawing/2014/main" id="{5F66DD24-D3F4-3474-FC0C-5863E4A50070}"/>
              </a:ext>
            </a:extLst>
          </p:cNvPr>
          <p:cNvPicPr>
            <a:picLocks noChangeAspect="1"/>
          </p:cNvPicPr>
          <p:nvPr/>
        </p:nvPicPr>
        <p:blipFill>
          <a:blip r:embed="rId4"/>
          <a:stretch>
            <a:fillRect/>
          </a:stretch>
        </p:blipFill>
        <p:spPr>
          <a:xfrm>
            <a:off x="5216719" y="2155743"/>
            <a:ext cx="2681906" cy="4032683"/>
          </a:xfrm>
          <a:prstGeom prst="rect">
            <a:avLst/>
          </a:prstGeom>
        </p:spPr>
      </p:pic>
    </p:spTree>
    <p:extLst>
      <p:ext uri="{BB962C8B-B14F-4D97-AF65-F5344CB8AC3E}">
        <p14:creationId xmlns:p14="http://schemas.microsoft.com/office/powerpoint/2010/main" val="1090054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a:xfrm>
            <a:off x="3514201" y="1086673"/>
            <a:ext cx="5397627" cy="451739"/>
          </a:xfrm>
        </p:spPr>
        <p:txBody>
          <a:bodyPr/>
          <a:lstStyle/>
          <a:p>
            <a:r>
              <a:rPr lang="en-US" dirty="0"/>
              <a:t>Outline</a:t>
            </a:r>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a:xfrm>
            <a:off x="3527156" y="2188104"/>
            <a:ext cx="5384672" cy="5529262"/>
          </a:xfrm>
        </p:spPr>
        <p:txBody>
          <a:bodyPr/>
          <a:lstStyle/>
          <a:p>
            <a:pPr marL="514350" indent="-514350">
              <a:buAutoNum type="arabicPeriod"/>
            </a:pPr>
            <a:r>
              <a:rPr lang="en-US" dirty="0"/>
              <a:t>Problem</a:t>
            </a:r>
          </a:p>
          <a:p>
            <a:pPr marL="514350" indent="-514350">
              <a:buAutoNum type="arabicPeriod"/>
            </a:pPr>
            <a:r>
              <a:rPr lang="en-US" dirty="0"/>
              <a:t>Specific Requirement</a:t>
            </a:r>
          </a:p>
          <a:p>
            <a:pPr marL="514350" indent="-514350">
              <a:buAutoNum type="arabicPeriod"/>
            </a:pPr>
            <a:r>
              <a:rPr lang="en-US" dirty="0"/>
              <a:t>System design</a:t>
            </a:r>
          </a:p>
          <a:p>
            <a:pPr marL="514350" indent="-514350">
              <a:buAutoNum type="arabicPeriod"/>
            </a:pPr>
            <a:r>
              <a:rPr lang="en-US" dirty="0"/>
              <a:t>Algorithm &amp; Conclusion</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Tree>
    <p:extLst>
      <p:ext uri="{BB962C8B-B14F-4D97-AF65-F5344CB8AC3E}">
        <p14:creationId xmlns:p14="http://schemas.microsoft.com/office/powerpoint/2010/main" val="319401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Problems</a:t>
            </a:r>
          </a:p>
        </p:txBody>
      </p:sp>
      <p:pic>
        <p:nvPicPr>
          <p:cNvPr id="1026" name="Picture 2">
            <a:extLst>
              <a:ext uri="{FF2B5EF4-FFF2-40B4-BE49-F238E27FC236}">
                <a16:creationId xmlns:a16="http://schemas.microsoft.com/office/drawing/2014/main" id="{CFF86FBB-5596-9BC6-81BE-DD801DD33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242" y="1351493"/>
            <a:ext cx="4480132" cy="2164093"/>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a:extLst>
              <a:ext uri="{FF2B5EF4-FFF2-40B4-BE49-F238E27FC236}">
                <a16:creationId xmlns:a16="http://schemas.microsoft.com/office/drawing/2014/main" id="{0E1BE662-0B0E-6BFE-D386-2B8B40469751}"/>
              </a:ext>
            </a:extLst>
          </p:cNvPr>
          <p:cNvSpPr txBox="1">
            <a:spLocks/>
          </p:cNvSpPr>
          <p:nvPr/>
        </p:nvSpPr>
        <p:spPr>
          <a:xfrm>
            <a:off x="598632" y="3939660"/>
            <a:ext cx="8310291" cy="40315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111111"/>
                </a:solidFill>
                <a:effectLst/>
                <a:latin typeface="Lato" panose="020F0502020204030203" pitchFamily="34" charset="0"/>
                <a:ea typeface="Lato" panose="020F0502020204030203" pitchFamily="34" charset="0"/>
                <a:cs typeface="Lato" panose="020F0502020204030203" pitchFamily="34" charset="0"/>
              </a:rPr>
              <a:t>Nowadays, businesses have thousands, even millions of customer data with different characteristics and behaviors. This makes applying a traditional marketing strategy challenging and ineffective. Therefore, a decision support system is needed to segment customers, in order to:</a:t>
            </a:r>
          </a:p>
          <a:p>
            <a:r>
              <a:rPr lang="en-US" sz="1800" b="0" i="0" dirty="0">
                <a:solidFill>
                  <a:srgbClr val="111111"/>
                </a:solidFill>
                <a:effectLst/>
                <a:latin typeface="Lato" panose="020F0502020204030203" pitchFamily="34" charset="0"/>
                <a:ea typeface="Lato" panose="020F0502020204030203" pitchFamily="34" charset="0"/>
                <a:cs typeface="Lato" panose="020F0502020204030203" pitchFamily="34" charset="0"/>
              </a:rPr>
              <a:t>Focus resources and marketing efforts on specific customer segments</a:t>
            </a:r>
          </a:p>
          <a:p>
            <a:r>
              <a:rPr lang="en-US" sz="1800" b="0" i="0" dirty="0">
                <a:solidFill>
                  <a:srgbClr val="111111"/>
                </a:solidFill>
                <a:effectLst/>
                <a:latin typeface="Lato" panose="020F0502020204030203" pitchFamily="34" charset="0"/>
                <a:ea typeface="Lato" panose="020F0502020204030203" pitchFamily="34" charset="0"/>
                <a:cs typeface="Lato" panose="020F0502020204030203" pitchFamily="34" charset="0"/>
              </a:rPr>
              <a:t>Create tailored marketing campaigns that suit the needs and preferences of each customer segment</a:t>
            </a:r>
            <a:endParaRPr lang="vi-VN" sz="1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dirty="0"/>
              <a:t>Specific Requirement</a:t>
            </a:r>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4294967295"/>
          </p:nvPr>
        </p:nvSpPr>
        <p:spPr>
          <a:xfrm>
            <a:off x="247650" y="1406769"/>
            <a:ext cx="7961629" cy="4655894"/>
          </a:xfrm>
          <a:prstGeom prst="rect">
            <a:avLst/>
          </a:prstGeom>
        </p:spPr>
        <p:txBody>
          <a:bodyPr/>
          <a:lstStyle/>
          <a:p>
            <a:pPr>
              <a:buFontTx/>
              <a:buChar char="-"/>
            </a:pPr>
            <a:r>
              <a:rPr lang="en-US" sz="2000" dirty="0">
                <a:latin typeface="Lato" panose="020F0502020204030203" pitchFamily="34" charset="0"/>
                <a:ea typeface="Lato" panose="020F0502020204030203" pitchFamily="34" charset="0"/>
                <a:cs typeface="Lato" panose="020F0502020204030203" pitchFamily="34" charset="0"/>
              </a:rPr>
              <a:t>Functional Requirement</a:t>
            </a:r>
          </a:p>
          <a:p>
            <a:r>
              <a:rPr lang="en-US" sz="2000" dirty="0">
                <a:latin typeface="Lato" panose="020F0502020204030203" pitchFamily="34" charset="0"/>
                <a:ea typeface="Lato" panose="020F0502020204030203" pitchFamily="34" charset="0"/>
                <a:cs typeface="Lato" panose="020F0502020204030203" pitchFamily="34" charset="0"/>
              </a:rPr>
              <a:t>Customer Clustering</a:t>
            </a:r>
          </a:p>
          <a:p>
            <a:r>
              <a:rPr lang="en-US" sz="2000" b="0" i="0" dirty="0">
                <a:effectLst/>
                <a:latin typeface="Lato" panose="020F0502020204030203" pitchFamily="34" charset="0"/>
                <a:ea typeface="Lato" panose="020F0502020204030203" pitchFamily="34" charset="0"/>
                <a:cs typeface="Lato" panose="020F0502020204030203" pitchFamily="34" charset="0"/>
              </a:rPr>
              <a:t>Displaying the characteristics of each cluster</a:t>
            </a:r>
            <a:endParaRPr lang="vi-VN" sz="2000" dirty="0">
              <a:latin typeface="Lato" panose="020F0502020204030203" pitchFamily="34" charset="0"/>
              <a:ea typeface="Lato" panose="020F0502020204030203" pitchFamily="34" charset="0"/>
              <a:cs typeface="Lato" panose="020F0502020204030203" pitchFamily="34" charset="0"/>
            </a:endParaRPr>
          </a:p>
        </p:txBody>
      </p:sp>
      <p:sp>
        <p:nvSpPr>
          <p:cNvPr id="4" name="Picture Placeholder 3">
            <a:extLst>
              <a:ext uri="{FF2B5EF4-FFF2-40B4-BE49-F238E27FC236}">
                <a16:creationId xmlns:a16="http://schemas.microsoft.com/office/drawing/2014/main" id="{377CB842-AD15-4F5A-8EF5-EBD6CE5F54A3}"/>
              </a:ext>
            </a:extLst>
          </p:cNvPr>
          <p:cNvSpPr>
            <a:spLocks noGrp="1"/>
          </p:cNvSpPr>
          <p:nvPr>
            <p:ph type="pic" sz="quarter" idx="4294967295"/>
          </p:nvPr>
        </p:nvSpPr>
        <p:spPr>
          <a:xfrm>
            <a:off x="254052" y="3429000"/>
            <a:ext cx="8519108" cy="4656137"/>
          </a:xfrm>
          <a:prstGeom prst="rect">
            <a:avLst/>
          </a:prstGeom>
        </p:spPr>
        <p:txBody>
          <a:bodyPr/>
          <a:lstStyle/>
          <a:p>
            <a:pPr>
              <a:buFontTx/>
              <a:buChar char="-"/>
            </a:pPr>
            <a:r>
              <a:rPr lang="en-US" sz="2000" dirty="0">
                <a:latin typeface="Lato" panose="020F0502020204030203" pitchFamily="34" charset="0"/>
                <a:ea typeface="Lato" panose="020F0502020204030203" pitchFamily="34" charset="0"/>
                <a:cs typeface="Lato" panose="020F0502020204030203" pitchFamily="34" charset="0"/>
              </a:rPr>
              <a:t>Non Functional Requirement</a:t>
            </a:r>
          </a:p>
          <a:p>
            <a:r>
              <a:rPr lang="en-US" sz="2000" dirty="0">
                <a:solidFill>
                  <a:srgbClr val="000000"/>
                </a:solidFill>
                <a:latin typeface="Lato" panose="020F0502020204030203" pitchFamily="34" charset="0"/>
                <a:ea typeface="Lato" panose="020F0502020204030203" pitchFamily="34" charset="0"/>
                <a:cs typeface="Lato" panose="020F0502020204030203" pitchFamily="34" charset="0"/>
              </a:rPr>
              <a:t>User-friendly interface, easy to use</a:t>
            </a:r>
          </a:p>
          <a:p>
            <a:r>
              <a:rPr lang="en-US" sz="2000" dirty="0">
                <a:solidFill>
                  <a:srgbClr val="000000"/>
                </a:solidFill>
                <a:latin typeface="Lato" panose="020F0502020204030203" pitchFamily="34" charset="0"/>
                <a:ea typeface="Lato" panose="020F0502020204030203" pitchFamily="34" charset="0"/>
                <a:cs typeface="Lato" panose="020F0502020204030203" pitchFamily="34" charset="0"/>
              </a:rPr>
              <a:t>Data update at least once a day</a:t>
            </a:r>
          </a:p>
          <a:p>
            <a:r>
              <a:rPr lang="en-US" sz="2000" dirty="0">
                <a:solidFill>
                  <a:srgbClr val="000000"/>
                </a:solidFill>
                <a:latin typeface="Lato" panose="020F0502020204030203" pitchFamily="34" charset="0"/>
                <a:ea typeface="Lato" panose="020F0502020204030203" pitchFamily="34" charset="0"/>
                <a:cs typeface="Lato" panose="020F0502020204030203" pitchFamily="34" charset="0"/>
              </a:rPr>
              <a:t>Able to serve 10 simultaneous users</a:t>
            </a:r>
          </a:p>
          <a:p>
            <a:pPr marL="0" indent="0">
              <a:buNone/>
            </a:pPr>
            <a:endParaRPr lang="vi-VN"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408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dirty="0"/>
              <a:t>Use-case</a:t>
            </a:r>
          </a:p>
        </p:txBody>
      </p:sp>
      <p:pic>
        <p:nvPicPr>
          <p:cNvPr id="6" name="Picture 5">
            <a:extLst>
              <a:ext uri="{FF2B5EF4-FFF2-40B4-BE49-F238E27FC236}">
                <a16:creationId xmlns:a16="http://schemas.microsoft.com/office/drawing/2014/main" id="{E604D158-9217-0FDE-ED51-80B9A424CD00}"/>
              </a:ext>
            </a:extLst>
          </p:cNvPr>
          <p:cNvPicPr>
            <a:picLocks noChangeAspect="1"/>
          </p:cNvPicPr>
          <p:nvPr/>
        </p:nvPicPr>
        <p:blipFill>
          <a:blip r:embed="rId3"/>
          <a:stretch>
            <a:fillRect/>
          </a:stretch>
        </p:blipFill>
        <p:spPr>
          <a:xfrm>
            <a:off x="2407275" y="1340287"/>
            <a:ext cx="4650539" cy="4671270"/>
          </a:xfrm>
          <a:prstGeom prst="rect">
            <a:avLst/>
          </a:prstGeom>
        </p:spPr>
      </p:pic>
    </p:spTree>
    <p:extLst>
      <p:ext uri="{BB962C8B-B14F-4D97-AF65-F5344CB8AC3E}">
        <p14:creationId xmlns:p14="http://schemas.microsoft.com/office/powerpoint/2010/main" val="212967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a:t>Data Warehouse Architecture</a:t>
            </a:r>
          </a:p>
        </p:txBody>
      </p:sp>
      <p:sp>
        <p:nvSpPr>
          <p:cNvPr id="6" name="TextBox 5">
            <a:extLst>
              <a:ext uri="{FF2B5EF4-FFF2-40B4-BE49-F238E27FC236}">
                <a16:creationId xmlns:a16="http://schemas.microsoft.com/office/drawing/2014/main" id="{E389CB3C-A777-0121-6FCB-8923E138A139}"/>
              </a:ext>
            </a:extLst>
          </p:cNvPr>
          <p:cNvSpPr txBox="1"/>
          <p:nvPr/>
        </p:nvSpPr>
        <p:spPr>
          <a:xfrm>
            <a:off x="2286000" y="3267483"/>
            <a:ext cx="4572000" cy="369332"/>
          </a:xfrm>
          <a:prstGeom prst="rect">
            <a:avLst/>
          </a:prstGeom>
          <a:noFill/>
        </p:spPr>
        <p:txBody>
          <a:bodyPr wrap="square">
            <a:spAutoFit/>
          </a:bodyPr>
          <a:lstStyle/>
          <a:p>
            <a:endParaRPr lang="vi-VN" dirty="0"/>
          </a:p>
        </p:txBody>
      </p:sp>
      <p:pic>
        <p:nvPicPr>
          <p:cNvPr id="5" name="Picture 4">
            <a:extLst>
              <a:ext uri="{FF2B5EF4-FFF2-40B4-BE49-F238E27FC236}">
                <a16:creationId xmlns:a16="http://schemas.microsoft.com/office/drawing/2014/main" id="{2C389EB1-E550-52F5-421D-A56369C241CF}"/>
              </a:ext>
            </a:extLst>
          </p:cNvPr>
          <p:cNvPicPr>
            <a:picLocks noChangeAspect="1"/>
          </p:cNvPicPr>
          <p:nvPr/>
        </p:nvPicPr>
        <p:blipFill>
          <a:blip r:embed="rId3"/>
          <a:stretch>
            <a:fillRect/>
          </a:stretch>
        </p:blipFill>
        <p:spPr>
          <a:xfrm>
            <a:off x="0" y="1573474"/>
            <a:ext cx="9144000" cy="3711051"/>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a:t>Dataset</a:t>
            </a:r>
          </a:p>
        </p:txBody>
      </p:sp>
      <p:sp>
        <p:nvSpPr>
          <p:cNvPr id="6" name="TextBox 5">
            <a:extLst>
              <a:ext uri="{FF2B5EF4-FFF2-40B4-BE49-F238E27FC236}">
                <a16:creationId xmlns:a16="http://schemas.microsoft.com/office/drawing/2014/main" id="{E389CB3C-A777-0121-6FCB-8923E138A139}"/>
              </a:ext>
            </a:extLst>
          </p:cNvPr>
          <p:cNvSpPr txBox="1"/>
          <p:nvPr/>
        </p:nvSpPr>
        <p:spPr>
          <a:xfrm>
            <a:off x="2286000" y="3267483"/>
            <a:ext cx="4572000" cy="369332"/>
          </a:xfrm>
          <a:prstGeom prst="rect">
            <a:avLst/>
          </a:prstGeom>
          <a:noFill/>
        </p:spPr>
        <p:txBody>
          <a:bodyPr wrap="square">
            <a:spAutoFit/>
          </a:bodyPr>
          <a:lstStyle/>
          <a:p>
            <a:endParaRPr lang="vi-VN" dirty="0"/>
          </a:p>
        </p:txBody>
      </p:sp>
      <p:pic>
        <p:nvPicPr>
          <p:cNvPr id="5" name="Picture 4">
            <a:extLst>
              <a:ext uri="{FF2B5EF4-FFF2-40B4-BE49-F238E27FC236}">
                <a16:creationId xmlns:a16="http://schemas.microsoft.com/office/drawing/2014/main" id="{8D264643-83A8-F28F-B9B2-DC3BD14F9276}"/>
              </a:ext>
            </a:extLst>
          </p:cNvPr>
          <p:cNvPicPr>
            <a:picLocks noChangeAspect="1"/>
          </p:cNvPicPr>
          <p:nvPr/>
        </p:nvPicPr>
        <p:blipFill>
          <a:blip r:embed="rId3"/>
          <a:stretch>
            <a:fillRect/>
          </a:stretch>
        </p:blipFill>
        <p:spPr>
          <a:xfrm>
            <a:off x="379177" y="2546911"/>
            <a:ext cx="8545606" cy="2989514"/>
          </a:xfrm>
          <a:prstGeom prst="rect">
            <a:avLst/>
          </a:prstGeom>
        </p:spPr>
      </p:pic>
      <p:sp>
        <p:nvSpPr>
          <p:cNvPr id="8" name="TextBox 7">
            <a:extLst>
              <a:ext uri="{FF2B5EF4-FFF2-40B4-BE49-F238E27FC236}">
                <a16:creationId xmlns:a16="http://schemas.microsoft.com/office/drawing/2014/main" id="{40629F15-7A7F-FE83-C8BF-226B344D2A66}"/>
              </a:ext>
            </a:extLst>
          </p:cNvPr>
          <p:cNvSpPr txBox="1"/>
          <p:nvPr/>
        </p:nvSpPr>
        <p:spPr>
          <a:xfrm>
            <a:off x="1960880" y="1335897"/>
            <a:ext cx="5862320" cy="646331"/>
          </a:xfrm>
          <a:prstGeom prst="rect">
            <a:avLst/>
          </a:prstGeom>
          <a:noFill/>
        </p:spPr>
        <p:txBody>
          <a:bodyPr wrap="square">
            <a:spAutoFit/>
          </a:bodyPr>
          <a:lstStyle/>
          <a:p>
            <a:r>
              <a:rPr lang="vi-VN" dirty="0">
                <a:latin typeface="Arial (Body)"/>
              </a:rPr>
              <a:t>The </a:t>
            </a:r>
            <a:r>
              <a:rPr lang="vi-VN" dirty="0" err="1">
                <a:latin typeface="Arial (Body)"/>
              </a:rPr>
              <a:t>dataset</a:t>
            </a:r>
            <a:r>
              <a:rPr lang="vi-VN" dirty="0">
                <a:latin typeface="Arial (Body)"/>
              </a:rPr>
              <a:t> </a:t>
            </a:r>
            <a:r>
              <a:rPr lang="vi-VN" dirty="0" err="1">
                <a:latin typeface="Arial (Body)"/>
              </a:rPr>
              <a:t>consists</a:t>
            </a:r>
            <a:r>
              <a:rPr lang="vi-VN" dirty="0">
                <a:latin typeface="Arial (Body)"/>
              </a:rPr>
              <a:t> </a:t>
            </a:r>
            <a:r>
              <a:rPr lang="vi-VN" dirty="0" err="1">
                <a:latin typeface="Arial (Body)"/>
              </a:rPr>
              <a:t>of</a:t>
            </a:r>
            <a:r>
              <a:rPr lang="vi-VN" dirty="0">
                <a:latin typeface="Arial (Body)"/>
              </a:rPr>
              <a:t> </a:t>
            </a:r>
            <a:r>
              <a:rPr lang="vi-VN" dirty="0" err="1">
                <a:latin typeface="Arial (Body)"/>
              </a:rPr>
              <a:t>customer</a:t>
            </a:r>
            <a:r>
              <a:rPr lang="vi-VN" dirty="0">
                <a:latin typeface="Arial (Body)"/>
              </a:rPr>
              <a:t> </a:t>
            </a:r>
            <a:r>
              <a:rPr lang="vi-VN" dirty="0" err="1">
                <a:latin typeface="Arial (Body)"/>
              </a:rPr>
              <a:t>information</a:t>
            </a:r>
            <a:r>
              <a:rPr lang="vi-VN" dirty="0">
                <a:latin typeface="Arial (Body)"/>
              </a:rPr>
              <a:t> </a:t>
            </a:r>
            <a:r>
              <a:rPr lang="vi-VN" dirty="0" err="1">
                <a:latin typeface="Arial (Body)"/>
              </a:rPr>
              <a:t>from</a:t>
            </a:r>
            <a:r>
              <a:rPr lang="vi-VN" dirty="0">
                <a:latin typeface="Arial (Body)"/>
              </a:rPr>
              <a:t> a </a:t>
            </a:r>
            <a:r>
              <a:rPr lang="vi-VN" dirty="0" err="1">
                <a:latin typeface="Arial (Body)"/>
              </a:rPr>
              <a:t>retail</a:t>
            </a:r>
            <a:r>
              <a:rPr lang="vi-VN" dirty="0">
                <a:latin typeface="Arial (Body)"/>
              </a:rPr>
              <a:t> </a:t>
            </a:r>
            <a:r>
              <a:rPr lang="vi-VN" dirty="0" err="1">
                <a:latin typeface="Arial (Body)"/>
              </a:rPr>
              <a:t>company</a:t>
            </a:r>
            <a:r>
              <a:rPr lang="vi-VN" dirty="0">
                <a:latin typeface="Arial (Body)"/>
              </a:rPr>
              <a:t> </a:t>
            </a:r>
            <a:r>
              <a:rPr lang="vi-VN" dirty="0" err="1">
                <a:latin typeface="Arial (Body)"/>
              </a:rPr>
              <a:t>recorded</a:t>
            </a:r>
            <a:r>
              <a:rPr lang="vi-VN" dirty="0">
                <a:latin typeface="Arial (Body)"/>
              </a:rPr>
              <a:t> </a:t>
            </a:r>
            <a:r>
              <a:rPr lang="vi-VN" dirty="0" err="1">
                <a:latin typeface="Arial (Body)"/>
              </a:rPr>
              <a:t>over</a:t>
            </a:r>
            <a:r>
              <a:rPr lang="vi-VN" dirty="0">
                <a:latin typeface="Arial (Body)"/>
              </a:rPr>
              <a:t> a </a:t>
            </a:r>
            <a:r>
              <a:rPr lang="en-US" dirty="0">
                <a:latin typeface="Arial (Body)"/>
              </a:rPr>
              <a:t>two</a:t>
            </a:r>
            <a:r>
              <a:rPr lang="vi-VN" dirty="0">
                <a:latin typeface="Arial (Body)"/>
              </a:rPr>
              <a:t>-</a:t>
            </a:r>
            <a:r>
              <a:rPr lang="vi-VN" dirty="0" err="1">
                <a:latin typeface="Arial (Body)"/>
              </a:rPr>
              <a:t>year</a:t>
            </a:r>
            <a:r>
              <a:rPr lang="vi-VN" dirty="0">
                <a:latin typeface="Arial (Body)"/>
              </a:rPr>
              <a:t> </a:t>
            </a:r>
            <a:r>
              <a:rPr lang="vi-VN" dirty="0" err="1">
                <a:latin typeface="Arial (Body)"/>
              </a:rPr>
              <a:t>period</a:t>
            </a:r>
            <a:r>
              <a:rPr lang="vi-VN" dirty="0">
                <a:latin typeface="Arial (Body)"/>
              </a:rPr>
              <a:t>.</a:t>
            </a:r>
          </a:p>
        </p:txBody>
      </p:sp>
      <p:sp>
        <p:nvSpPr>
          <p:cNvPr id="12" name="TextBox 11">
            <a:extLst>
              <a:ext uri="{FF2B5EF4-FFF2-40B4-BE49-F238E27FC236}">
                <a16:creationId xmlns:a16="http://schemas.microsoft.com/office/drawing/2014/main" id="{49C874D9-4287-4650-641F-C6D98C175AEA}"/>
              </a:ext>
            </a:extLst>
          </p:cNvPr>
          <p:cNvSpPr txBox="1"/>
          <p:nvPr/>
        </p:nvSpPr>
        <p:spPr>
          <a:xfrm>
            <a:off x="2286000" y="3269734"/>
            <a:ext cx="4572000" cy="369332"/>
          </a:xfrm>
          <a:prstGeom prst="rect">
            <a:avLst/>
          </a:prstGeom>
          <a:noFill/>
        </p:spPr>
        <p:txBody>
          <a:bodyPr wrap="square">
            <a:spAutoFit/>
          </a:bodyPr>
          <a:lstStyle/>
          <a:p>
            <a:endParaRPr lang="vi-VN" dirty="0"/>
          </a:p>
        </p:txBody>
      </p:sp>
      <p:sp>
        <p:nvSpPr>
          <p:cNvPr id="13" name="Freeform 2">
            <a:extLst>
              <a:ext uri="{FF2B5EF4-FFF2-40B4-BE49-F238E27FC236}">
                <a16:creationId xmlns:a16="http://schemas.microsoft.com/office/drawing/2014/main" id="{CA509A38-64E5-4094-78B2-BF37DE49FA70}"/>
              </a:ext>
            </a:extLst>
          </p:cNvPr>
          <p:cNvSpPr/>
          <p:nvPr/>
        </p:nvSpPr>
        <p:spPr>
          <a:xfrm>
            <a:off x="502919" y="952315"/>
            <a:ext cx="1278467" cy="1172633"/>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Tree>
    <p:extLst>
      <p:ext uri="{BB962C8B-B14F-4D97-AF65-F5344CB8AC3E}">
        <p14:creationId xmlns:p14="http://schemas.microsoft.com/office/powerpoint/2010/main" val="313445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a:t>Dataset</a:t>
            </a:r>
          </a:p>
        </p:txBody>
      </p:sp>
      <p:sp>
        <p:nvSpPr>
          <p:cNvPr id="6" name="TextBox 5">
            <a:extLst>
              <a:ext uri="{FF2B5EF4-FFF2-40B4-BE49-F238E27FC236}">
                <a16:creationId xmlns:a16="http://schemas.microsoft.com/office/drawing/2014/main" id="{E389CB3C-A777-0121-6FCB-8923E138A139}"/>
              </a:ext>
            </a:extLst>
          </p:cNvPr>
          <p:cNvSpPr txBox="1"/>
          <p:nvPr/>
        </p:nvSpPr>
        <p:spPr>
          <a:xfrm>
            <a:off x="2286000" y="3267483"/>
            <a:ext cx="4572000" cy="369332"/>
          </a:xfrm>
          <a:prstGeom prst="rect">
            <a:avLst/>
          </a:prstGeom>
          <a:noFill/>
        </p:spPr>
        <p:txBody>
          <a:bodyPr wrap="square">
            <a:spAutoFit/>
          </a:bodyPr>
          <a:lstStyle/>
          <a:p>
            <a:endParaRPr lang="vi-VN" dirty="0"/>
          </a:p>
        </p:txBody>
      </p:sp>
      <p:sp>
        <p:nvSpPr>
          <p:cNvPr id="12" name="TextBox 11">
            <a:extLst>
              <a:ext uri="{FF2B5EF4-FFF2-40B4-BE49-F238E27FC236}">
                <a16:creationId xmlns:a16="http://schemas.microsoft.com/office/drawing/2014/main" id="{49C874D9-4287-4650-641F-C6D98C175AEA}"/>
              </a:ext>
            </a:extLst>
          </p:cNvPr>
          <p:cNvSpPr txBox="1"/>
          <p:nvPr/>
        </p:nvSpPr>
        <p:spPr>
          <a:xfrm>
            <a:off x="2286000" y="3269734"/>
            <a:ext cx="4572000" cy="369332"/>
          </a:xfrm>
          <a:prstGeom prst="rect">
            <a:avLst/>
          </a:prstGeom>
          <a:noFill/>
        </p:spPr>
        <p:txBody>
          <a:bodyPr wrap="square">
            <a:spAutoFit/>
          </a:bodyPr>
          <a:lstStyle/>
          <a:p>
            <a:endParaRPr lang="vi-VN" dirty="0"/>
          </a:p>
        </p:txBody>
      </p:sp>
      <p:pic>
        <p:nvPicPr>
          <p:cNvPr id="7" name="Picture 6">
            <a:extLst>
              <a:ext uri="{FF2B5EF4-FFF2-40B4-BE49-F238E27FC236}">
                <a16:creationId xmlns:a16="http://schemas.microsoft.com/office/drawing/2014/main" id="{F0CF2610-9A15-F933-8E75-A0A70B1EB1A3}"/>
              </a:ext>
            </a:extLst>
          </p:cNvPr>
          <p:cNvPicPr>
            <a:picLocks noChangeAspect="1"/>
          </p:cNvPicPr>
          <p:nvPr/>
        </p:nvPicPr>
        <p:blipFill>
          <a:blip r:embed="rId3"/>
          <a:stretch>
            <a:fillRect/>
          </a:stretch>
        </p:blipFill>
        <p:spPr>
          <a:xfrm>
            <a:off x="2517669" y="1615982"/>
            <a:ext cx="4108661" cy="3626036"/>
          </a:xfrm>
          <a:prstGeom prst="rect">
            <a:avLst/>
          </a:prstGeom>
        </p:spPr>
      </p:pic>
    </p:spTree>
    <p:extLst>
      <p:ext uri="{BB962C8B-B14F-4D97-AF65-F5344CB8AC3E}">
        <p14:creationId xmlns:p14="http://schemas.microsoft.com/office/powerpoint/2010/main" val="2409078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dirty="0"/>
              <a:t>Algorithm</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9</a:t>
            </a:fld>
            <a:endParaRPr lang="en-US" dirty="0"/>
          </a:p>
        </p:txBody>
      </p:sp>
      <p:pic>
        <p:nvPicPr>
          <p:cNvPr id="2050" name="Picture 2" descr="K-Means Clustering Algorithm - Javatpoint">
            <a:extLst>
              <a:ext uri="{FF2B5EF4-FFF2-40B4-BE49-F238E27FC236}">
                <a16:creationId xmlns:a16="http://schemas.microsoft.com/office/drawing/2014/main" id="{2BDD4BD6-80D5-0161-1FF0-94A394DD8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886" y="2075035"/>
            <a:ext cx="6064347" cy="305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4988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1595</TotalTime>
  <Words>1201</Words>
  <Application>Microsoft Office PowerPoint</Application>
  <PresentationFormat>On-screen Show (4:3)</PresentationFormat>
  <Paragraphs>119</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-apple-system</vt:lpstr>
      <vt:lpstr>Arial</vt:lpstr>
      <vt:lpstr>Arial (Body)</vt:lpstr>
      <vt:lpstr>Calibri</vt:lpstr>
      <vt:lpstr>Lato</vt:lpstr>
      <vt:lpstr>Söhne</vt:lpstr>
      <vt:lpstr>Office Theme</vt:lpstr>
      <vt:lpstr>PowerPoint Presentation</vt:lpstr>
      <vt:lpstr>Outline</vt:lpstr>
      <vt:lpstr>Problems</vt:lpstr>
      <vt:lpstr>Specific Requirement</vt:lpstr>
      <vt:lpstr>Use-case</vt:lpstr>
      <vt:lpstr>Data Warehouse Architecture</vt:lpstr>
      <vt:lpstr>Dataset</vt:lpstr>
      <vt:lpstr>Dataset</vt:lpstr>
      <vt:lpstr>Algorithm</vt:lpstr>
      <vt:lpstr>PowerPoint Presentation</vt:lpstr>
      <vt:lpstr>PowerPoint Presentation</vt:lpstr>
      <vt:lpstr>Conclusion</vt:lpstr>
      <vt:lpstr>Suggestion</vt:lpstr>
      <vt:lpstr>Suggestion</vt:lpstr>
      <vt:lpstr>Suggestion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Aburame Shino</cp:lastModifiedBy>
  <cp:revision>22</cp:revision>
  <dcterms:created xsi:type="dcterms:W3CDTF">2021-05-28T04:32:29Z</dcterms:created>
  <dcterms:modified xsi:type="dcterms:W3CDTF">2023-11-22T08:59:41Z</dcterms:modified>
</cp:coreProperties>
</file>